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6" d="100"/>
          <a:sy n="96" d="100"/>
        </p:scale>
        <p:origin x="-636" y="10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ucrari\Aut%20integrata\ABOMIX%202017\Raport%20amplasament\Aer%20imisii%202008-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ucrari\Aut%20integrata\ABOMIX%202017\Raport%20amplasament\Aer%20imisii%202008-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ucrari\Aut%20integrata\ABOMIX%202017\Raport%20amplasament\Aer%20imisii%202008-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ucrari\Aut%20integrata\ABOMIX%202017\Raport%20amplasament\Aer%20imisii%202008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ro-RO" sz="1200"/>
              <a:t>NE fermă</a:t>
            </a:r>
            <a:endParaRPr lang="en-US" sz="1200"/>
          </a:p>
        </c:rich>
      </c:tx>
      <c:layout>
        <c:manualLayout>
          <c:xMode val="edge"/>
          <c:yMode val="edge"/>
          <c:x val="0.43096253054575095"/>
          <c:y val="0"/>
        </c:manualLayout>
      </c:layout>
    </c:title>
    <c:plotArea>
      <c:layout>
        <c:manualLayout>
          <c:layoutTarget val="inner"/>
          <c:xMode val="edge"/>
          <c:yMode val="edge"/>
          <c:x val="0.10195628563670922"/>
          <c:y val="9.7669373359580078E-2"/>
          <c:w val="0.87218164539777365"/>
          <c:h val="0.68851993110236209"/>
        </c:manualLayout>
      </c:layout>
      <c:lineChart>
        <c:grouping val="stacked"/>
        <c:ser>
          <c:idx val="1"/>
          <c:order val="0"/>
          <c:tx>
            <c:strRef>
              <c:f>Sheet1!$B$37</c:f>
              <c:strCache>
                <c:ptCount val="1"/>
                <c:pt idx="0">
                  <c:v>NH3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Sheet1!$A$39:$A$46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Sheet1!$B$39:$B$46</c:f>
              <c:numCache>
                <c:formatCode>General</c:formatCode>
                <c:ptCount val="8"/>
                <c:pt idx="0">
                  <c:v>3.6000000000000011E-2</c:v>
                </c:pt>
                <c:pt idx="1">
                  <c:v>7.1000000000000008E-2</c:v>
                </c:pt>
                <c:pt idx="2">
                  <c:v>0.11600000000000003</c:v>
                </c:pt>
                <c:pt idx="3">
                  <c:v>0.11400000000000002</c:v>
                </c:pt>
                <c:pt idx="4">
                  <c:v>0.11100000000000002</c:v>
                </c:pt>
                <c:pt idx="5">
                  <c:v>9.4000000000000056E-2</c:v>
                </c:pt>
                <c:pt idx="6">
                  <c:v>7.8500000000000014E-2</c:v>
                </c:pt>
                <c:pt idx="7">
                  <c:v>0.10750000000000012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E7-47A6-8FAA-D22ACF516D79}"/>
            </c:ext>
          </c:extLst>
        </c:ser>
        <c:dLbls/>
        <c:marker val="1"/>
        <c:axId val="110115456"/>
        <c:axId val="111886720"/>
      </c:lineChart>
      <c:catAx>
        <c:axId val="110115456"/>
        <c:scaling>
          <c:orientation val="minMax"/>
        </c:scaling>
        <c:axPos val="b"/>
        <c:numFmt formatCode="General" sourceLinked="1"/>
        <c:tickLblPos val="nextTo"/>
        <c:crossAx val="111886720"/>
        <c:crosses val="autoZero"/>
        <c:auto val="1"/>
        <c:lblAlgn val="ctr"/>
        <c:lblOffset val="100"/>
      </c:catAx>
      <c:valAx>
        <c:axId val="111886720"/>
        <c:scaling>
          <c:orientation val="minMax"/>
        </c:scaling>
        <c:axPos val="l"/>
        <c:majorGridlines/>
        <c:numFmt formatCode="General" sourceLinked="1"/>
        <c:tickLblPos val="nextTo"/>
        <c:crossAx val="110115456"/>
        <c:crosses val="autoZero"/>
        <c:crossBetween val="between"/>
      </c:valAx>
    </c:plotArea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200"/>
              <a:t>N</a:t>
            </a:r>
            <a:r>
              <a:rPr lang="ro-RO" sz="1200"/>
              <a:t> stație epurare</a:t>
            </a:r>
            <a:endParaRPr lang="en-US" sz="1200"/>
          </a:p>
        </c:rich>
      </c:tx>
      <c:layout/>
    </c:title>
    <c:plotArea>
      <c:layout>
        <c:manualLayout>
          <c:layoutTarget val="inner"/>
          <c:xMode val="edge"/>
          <c:yMode val="edge"/>
          <c:x val="8.4668853893263604E-2"/>
          <c:y val="0.14237277631962647"/>
          <c:w val="0.87644225721784774"/>
          <c:h val="0.72312882764654574"/>
        </c:manualLayout>
      </c:layout>
      <c:lineChart>
        <c:grouping val="stacked"/>
        <c:ser>
          <c:idx val="1"/>
          <c:order val="0"/>
          <c:tx>
            <c:strRef>
              <c:f>Sheet1!$N$38</c:f>
              <c:strCache>
                <c:ptCount val="1"/>
                <c:pt idx="0">
                  <c:v>NH3</c:v>
                </c:pt>
              </c:strCache>
            </c:strRef>
          </c:tx>
          <c:marker>
            <c:symbol val="none"/>
          </c:marker>
          <c:cat>
            <c:numRef>
              <c:f>Sheet1!$A$66:$A$73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Sheet1!$B$66:$B$73</c:f>
              <c:numCache>
                <c:formatCode>General</c:formatCode>
                <c:ptCount val="8"/>
                <c:pt idx="0">
                  <c:v>0.24850000000000028</c:v>
                </c:pt>
                <c:pt idx="1">
                  <c:v>0.17600000000000021</c:v>
                </c:pt>
                <c:pt idx="2">
                  <c:v>0.15000000000000024</c:v>
                </c:pt>
                <c:pt idx="3">
                  <c:v>0.19</c:v>
                </c:pt>
                <c:pt idx="4">
                  <c:v>0.15050000000000024</c:v>
                </c:pt>
                <c:pt idx="5">
                  <c:v>0.14500000000000021</c:v>
                </c:pt>
                <c:pt idx="6">
                  <c:v>0.127</c:v>
                </c:pt>
                <c:pt idx="7">
                  <c:v>0.15350000000000025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9A-46B4-9C39-457231B2C99C}"/>
            </c:ext>
          </c:extLst>
        </c:ser>
        <c:dLbls/>
        <c:marker val="1"/>
        <c:axId val="49133440"/>
        <c:axId val="49134976"/>
      </c:lineChart>
      <c:catAx>
        <c:axId val="49133440"/>
        <c:scaling>
          <c:orientation val="minMax"/>
        </c:scaling>
        <c:axPos val="b"/>
        <c:numFmt formatCode="General" sourceLinked="1"/>
        <c:tickLblPos val="nextTo"/>
        <c:crossAx val="49134976"/>
        <c:crosses val="autoZero"/>
        <c:auto val="1"/>
        <c:lblAlgn val="ctr"/>
        <c:lblOffset val="100"/>
      </c:catAx>
      <c:valAx>
        <c:axId val="49134976"/>
        <c:scaling>
          <c:orientation val="minMax"/>
        </c:scaling>
        <c:axPos val="l"/>
        <c:majorGridlines/>
        <c:numFmt formatCode="General" sourceLinked="1"/>
        <c:tickLblPos val="nextTo"/>
        <c:crossAx val="49133440"/>
        <c:crosses val="autoZero"/>
        <c:crossBetween val="between"/>
      </c:valAx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ro-RO" sz="1200"/>
              <a:t>S fermă</a:t>
            </a:r>
            <a:endParaRPr lang="en-US" sz="1200"/>
          </a:p>
        </c:rich>
      </c:tx>
      <c:layout/>
    </c:title>
    <c:plotArea>
      <c:layout/>
      <c:lineChart>
        <c:grouping val="stacked"/>
        <c:ser>
          <c:idx val="1"/>
          <c:order val="0"/>
          <c:tx>
            <c:strRef>
              <c:f>Sheet1!$J$38</c:f>
              <c:strCache>
                <c:ptCount val="1"/>
                <c:pt idx="0">
                  <c:v>NH3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Sheet1!$A$57:$A$64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Sheet1!$B$57:$B$64</c:f>
              <c:numCache>
                <c:formatCode>General</c:formatCode>
                <c:ptCount val="8"/>
                <c:pt idx="0">
                  <c:v>0.10649999999999998</c:v>
                </c:pt>
                <c:pt idx="1">
                  <c:v>7.0999999999999994E-2</c:v>
                </c:pt>
                <c:pt idx="2">
                  <c:v>7.0999999999999994E-2</c:v>
                </c:pt>
                <c:pt idx="3">
                  <c:v>7.0999999999999994E-2</c:v>
                </c:pt>
                <c:pt idx="4">
                  <c:v>4.7000000000000014E-2</c:v>
                </c:pt>
                <c:pt idx="5">
                  <c:v>8.4000000000000047E-2</c:v>
                </c:pt>
                <c:pt idx="6">
                  <c:v>9.350000000000018E-2</c:v>
                </c:pt>
                <c:pt idx="7">
                  <c:v>0.1075000000000001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4E-4357-BD8F-B2C866C69D70}"/>
            </c:ext>
          </c:extLst>
        </c:ser>
        <c:dLbls/>
        <c:marker val="1"/>
        <c:axId val="49148288"/>
        <c:axId val="49149824"/>
      </c:lineChart>
      <c:catAx>
        <c:axId val="49148288"/>
        <c:scaling>
          <c:orientation val="minMax"/>
        </c:scaling>
        <c:axPos val="b"/>
        <c:numFmt formatCode="General" sourceLinked="1"/>
        <c:tickLblPos val="nextTo"/>
        <c:crossAx val="49149824"/>
        <c:crosses val="autoZero"/>
        <c:auto val="1"/>
        <c:lblAlgn val="ctr"/>
        <c:lblOffset val="100"/>
      </c:catAx>
      <c:valAx>
        <c:axId val="49149824"/>
        <c:scaling>
          <c:orientation val="minMax"/>
        </c:scaling>
        <c:axPos val="l"/>
        <c:majorGridlines/>
        <c:numFmt formatCode="General" sourceLinked="1"/>
        <c:tickLblPos val="nextTo"/>
        <c:crossAx val="49148288"/>
        <c:crosses val="autoZero"/>
        <c:crossBetween val="between"/>
      </c:valAx>
    </c:plotArea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ro-RO" sz="1200"/>
              <a:t>NV fermă</a:t>
            </a:r>
            <a:endParaRPr lang="en-US" sz="1200"/>
          </a:p>
        </c:rich>
      </c:tx>
      <c:layout/>
    </c:title>
    <c:plotArea>
      <c:layout/>
      <c:lineChart>
        <c:grouping val="stacked"/>
        <c:ser>
          <c:idx val="0"/>
          <c:order val="0"/>
          <c:tx>
            <c:strRef>
              <c:f>Sheet1!$F$38</c:f>
              <c:strCache>
                <c:ptCount val="1"/>
                <c:pt idx="0">
                  <c:v>NH3</c:v>
                </c:pt>
              </c:strCache>
            </c:strRef>
          </c:tx>
          <c:marker>
            <c:symbol val="none"/>
          </c:marker>
          <c:cat>
            <c:numRef>
              <c:f>Sheet1!$A$48:$A$55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Sheet1!$B$48:$B$55</c:f>
              <c:numCache>
                <c:formatCode>General</c:formatCode>
                <c:ptCount val="8"/>
                <c:pt idx="0">
                  <c:v>0.10649999999999998</c:v>
                </c:pt>
                <c:pt idx="1">
                  <c:v>0.14200000000000004</c:v>
                </c:pt>
                <c:pt idx="2">
                  <c:v>8.2500000000000004E-2</c:v>
                </c:pt>
                <c:pt idx="3">
                  <c:v>9.550000000000014E-2</c:v>
                </c:pt>
                <c:pt idx="4">
                  <c:v>6.6000000000000003E-2</c:v>
                </c:pt>
                <c:pt idx="5">
                  <c:v>9.7500000000000045E-2</c:v>
                </c:pt>
                <c:pt idx="6">
                  <c:v>8.6500000000000007E-2</c:v>
                </c:pt>
                <c:pt idx="7">
                  <c:v>8.1500000000000045E-2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43-47C6-9515-559E0F6FA57D}"/>
            </c:ext>
          </c:extLst>
        </c:ser>
        <c:dLbls/>
        <c:marker val="1"/>
        <c:axId val="49247744"/>
        <c:axId val="49249280"/>
      </c:lineChart>
      <c:catAx>
        <c:axId val="49247744"/>
        <c:scaling>
          <c:orientation val="minMax"/>
        </c:scaling>
        <c:axPos val="b"/>
        <c:numFmt formatCode="General" sourceLinked="1"/>
        <c:tickLblPos val="nextTo"/>
        <c:crossAx val="49249280"/>
        <c:crosses val="autoZero"/>
        <c:auto val="1"/>
        <c:lblAlgn val="ctr"/>
        <c:lblOffset val="100"/>
      </c:catAx>
      <c:valAx>
        <c:axId val="49249280"/>
        <c:scaling>
          <c:orientation val="minMax"/>
        </c:scaling>
        <c:axPos val="l"/>
        <c:majorGridlines/>
        <c:numFmt formatCode="General" sourceLinked="1"/>
        <c:tickLblPos val="nextTo"/>
        <c:crossAx val="49247744"/>
        <c:crosses val="autoZero"/>
        <c:crossBetween val="between"/>
      </c:valAx>
    </c:plotArea>
    <c:plotVisOnly val="1"/>
    <c:dispBlanksAs val="zero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editarea stilului de subtitlu al coordonatorului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Faceți clic pentru a edita stilurile de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Faceți clic pentru a edita stilurile de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Faceți clic pentru a edita stilurile de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Faceți clic pentru a edita stilurile de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Faceți clic pentru a edita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28324-C1B6-4440-9756-FD472AB3144A}" type="datetimeFigureOut">
              <a:rPr lang="en-US" smtClean="0"/>
              <a:pPr/>
              <a:t>10/22/2017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03240-B2DC-494E-839F-584DCBC4F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tăText 4"/>
          <p:cNvSpPr txBox="1"/>
          <p:nvPr/>
        </p:nvSpPr>
        <p:spPr>
          <a:xfrm>
            <a:off x="228600" y="2133600"/>
            <a:ext cx="848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latin typeface="Bodoni MT" pitchFamily="18" charset="0"/>
              </a:rPr>
              <a:t>MONITORIZAREA EMISIILOR ÎN AER</a:t>
            </a:r>
          </a:p>
          <a:p>
            <a:pPr algn="ctr"/>
            <a:r>
              <a:rPr lang="ro-RO" sz="3600" b="1" dirty="0">
                <a:latin typeface="Bodoni MT" pitchFamily="18" charset="0"/>
              </a:rPr>
              <a:t>LA FERMELE DE PORCI</a:t>
            </a:r>
          </a:p>
          <a:p>
            <a:pPr algn="ctr"/>
            <a:r>
              <a:rPr lang="ro-RO" sz="2400" b="1" dirty="0">
                <a:latin typeface="Bodoni MT" pitchFamily="18" charset="0"/>
              </a:rPr>
              <a:t>(indicatori, </a:t>
            </a:r>
            <a:r>
              <a:rPr lang="ro-RO" sz="2400" b="1" dirty="0" err="1">
                <a:latin typeface="Bodoni MT" pitchFamily="18" charset="0"/>
              </a:rPr>
              <a:t>VLE</a:t>
            </a:r>
            <a:r>
              <a:rPr lang="ro-RO" sz="2400" b="1" dirty="0">
                <a:latin typeface="Bodoni MT" pitchFamily="18" charset="0"/>
              </a:rPr>
              <a:t>, condiții de monitorizare)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7" name="CasetăText 6"/>
          <p:cNvSpPr txBox="1"/>
          <p:nvPr/>
        </p:nvSpPr>
        <p:spPr>
          <a:xfrm>
            <a:off x="152400" y="6119336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>
                <a:latin typeface="Bodoni MT" pitchFamily="18" charset="0"/>
              </a:rPr>
              <a:t>Andreea </a:t>
            </a:r>
            <a:r>
              <a:rPr lang="ro-RO" sz="1400" dirty="0" err="1">
                <a:latin typeface="Bodoni MT" pitchFamily="18" charset="0"/>
              </a:rPr>
              <a:t>Csatari</a:t>
            </a:r>
            <a:r>
              <a:rPr lang="ro-RO" sz="1400" dirty="0">
                <a:latin typeface="Bodoni MT" pitchFamily="18" charset="0"/>
              </a:rPr>
              <a:t>, consilier APM Satu Mare</a:t>
            </a:r>
          </a:p>
          <a:p>
            <a:r>
              <a:rPr lang="ro-RO" sz="1400" dirty="0">
                <a:latin typeface="Bodoni MT" pitchFamily="18" charset="0"/>
              </a:rPr>
              <a:t>în colaborare cu</a:t>
            </a:r>
          </a:p>
          <a:p>
            <a:r>
              <a:rPr lang="ro-RO" sz="1400" dirty="0">
                <a:latin typeface="Bodoni MT" pitchFamily="18" charset="0"/>
              </a:rPr>
              <a:t>S.C. </a:t>
            </a:r>
            <a:r>
              <a:rPr lang="ro-RO" sz="1400" dirty="0" err="1">
                <a:latin typeface="Bodoni MT" pitchFamily="18" charset="0"/>
              </a:rPr>
              <a:t>ECOTERRA</a:t>
            </a:r>
            <a:r>
              <a:rPr lang="ro-RO" sz="1400" dirty="0">
                <a:latin typeface="Bodoni MT" pitchFamily="18" charset="0"/>
              </a:rPr>
              <a:t> ING S.R.L. Baia Mare</a:t>
            </a:r>
            <a:endParaRPr lang="en-US" sz="1400" dirty="0">
              <a:latin typeface="Bodoni MT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/>
        </p:nvGraphicFramePr>
        <p:xfrm>
          <a:off x="228600" y="533400"/>
          <a:ext cx="8229600" cy="3323655"/>
        </p:xfrm>
        <a:graphic>
          <a:graphicData uri="http://schemas.openxmlformats.org/drawingml/2006/table">
            <a:tbl>
              <a:tblPr/>
              <a:tblGrid>
                <a:gridCol w="2451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78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Parametru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Amoniac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mg/m</a:t>
                      </a:r>
                      <a:r>
                        <a:rPr lang="ro-RO" sz="16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1600" baseline="30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Strategie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de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prelevare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rgbClr val="2121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Numărul minim de zile de prelevare: 6 zile de măsurare în 1 an (distribuite în funcție de modelul de emisie)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Condi</a:t>
                      </a:r>
                      <a:r>
                        <a:rPr lang="ro-RO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ț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 de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prelevare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rgbClr val="2121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• Eșantionarea cumulativă timp de 24 de ore• Metode de măsurare continue: pe baza valorilor orare (24 de eșantioane)• Locul de prelevare: intrarea aerului și orificiul de evacuare a aerului• Este necesară corectarea concentrației de fond (adică concentrația de poluanți atmosferici în aerul de intrare)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Metode de monitorizare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monitor </a:t>
                      </a:r>
                      <a:r>
                        <a:rPr lang="ro-RO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oto-acustic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NDIR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•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spectrometru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FTIR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• monitor cu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chemiluminiscen</a:t>
                      </a:r>
                      <a:r>
                        <a:rPr lang="ro-RO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ță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NO</a:t>
                      </a:r>
                      <a:r>
                        <a:rPr lang="ro-RO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• </a:t>
                      </a:r>
                      <a:r>
                        <a:rPr lang="ro-RO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istem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cu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Impinger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• </a:t>
                      </a:r>
                      <a:r>
                        <a:rPr lang="ro-RO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pen-path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Tuneable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Diode Laser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04800" y="152400"/>
            <a:ext cx="2289409" cy="2923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Protocol de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monitorizare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tăText 3"/>
          <p:cNvSpPr txBox="1"/>
          <p:nvPr/>
        </p:nvSpPr>
        <p:spPr>
          <a:xfrm>
            <a:off x="304800" y="43434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În cazul în care valorile de emisie depășesc valorile stabilite de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BAT-AEL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, în fermă (adăpost) va fi aplicată o metodă (sau o combinație de metode) de reducere a emisiilor de amoniac și/sau de pulberi, astfel încât emisia să se încadreze în intervalele prescrise de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BAT-AEL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Tehnicile de reducere a emisiilor de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emoniac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 și de pulberi sunt prezentate în concluziile BAT.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7719694"/>
              </p:ext>
            </p:extLst>
          </p:nvPr>
        </p:nvGraphicFramePr>
        <p:xfrm>
          <a:off x="609600" y="1981200"/>
          <a:ext cx="8077200" cy="2994407"/>
        </p:xfrm>
        <a:graphic>
          <a:graphicData uri="http://schemas.openxmlformats.org/drawingml/2006/table">
            <a:tbl>
              <a:tblPr/>
              <a:tblGrid>
                <a:gridCol w="24058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1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Parametru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Pulberi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totale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PM10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PM2,5</a:t>
                      </a:r>
                      <a:r>
                        <a:rPr lang="ro-RO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mg/m</a:t>
                      </a:r>
                      <a:r>
                        <a:rPr lang="ro-RO" sz="1600" baseline="30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1600" baseline="30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Strategie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de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prelevare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solidFill>
                            <a:srgbClr val="2121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Numărul minim de zile de prelevare: 6 zile de măsurare în 1 an (distribuite în funcție de modelul de emisie)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Condi</a:t>
                      </a:r>
                      <a:r>
                        <a:rPr lang="ro-RO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ț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 de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prelevare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>
                          <a:solidFill>
                            <a:srgbClr val="2121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• Eșantionarea cumulativă timp de 24 de ore• Metode de măsurare continue: pe baza valorilor orare (24 de eșantioane)• Locul de prelevare: intrarea aerului și orificiul de evacuare a aerului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Metode de monitorizare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Gravimetric: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 13284-1:2001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 13284-2:2004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 15259:2007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 14907:2005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EN 12341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52400" y="471732"/>
            <a:ext cx="8686800" cy="10310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În </a:t>
            </a:r>
            <a:r>
              <a:rPr kumimoji="0" lang="ro-R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funcţie de condiţiile locale, programele de monitorizare în ferme pot conţine şi monitorizarea emisiilor de pulberi din adăposturile de animale,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măsurarea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concentrației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pulberi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și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ratei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ventilație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conform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unui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protocol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asemănător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cu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cel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folosit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monitorizarea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emisiilor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amoniac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astfel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tăText 3"/>
          <p:cNvSpPr txBox="1"/>
          <p:nvPr/>
        </p:nvSpPr>
        <p:spPr>
          <a:xfrm>
            <a:off x="381000" y="5486400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Concluziile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BAT nu </a:t>
            </a:r>
            <a:r>
              <a:rPr lang="en-US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prevăd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BAT-</a:t>
            </a:r>
            <a:r>
              <a:rPr lang="en-US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AEL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VLE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pentru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emisia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lang="en-US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pulberi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152400" y="762000"/>
            <a:ext cx="8763000" cy="452431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Primul document de referință privind cele mai bune tehnici disponibile pentru activitatea de creștere intensivă a păsărilor de curte și a porcilor a fost publicat în anul 2003 (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COMISIA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EUROPEANĂ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Prevenirea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controlul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integrat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poluării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IPPC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Cele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bune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tehnici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disponibile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BAT, Document de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referință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creșterea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intensivă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păsărilor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curte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porcilor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2003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ro-RO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Cerințele de monitorizare specificate în acest document se refereau în special la:</a:t>
            </a:r>
          </a:p>
          <a:p>
            <a:pPr marL="228600" algn="just"/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-consumuri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 (furaj, apă, așternut de creștere, energie, substanțe dezinfectante, etc.)</a:t>
            </a:r>
          </a:p>
          <a:p>
            <a:pPr marL="228600" algn="just"/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-deșeuri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 (cu accent deosebit pe modul de gestionare a dejecțiilor rezultate din activitate)</a:t>
            </a:r>
          </a:p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fără a dezvolta problematica emisiilor atmosferice rezultate din activitatea fermelor de păsări și porci.</a:t>
            </a:r>
          </a:p>
          <a:p>
            <a:pPr algn="just"/>
            <a:endParaRPr lang="ro-RO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Documentul de referință din anul 2003 recomandă ca, în documentele de referință viitoare, problematica emisiilor atmosferice din activitatea de creștere intensivă a păsărilor de curte și a porcilor să fie dezvoltată și aprofundată.</a:t>
            </a:r>
          </a:p>
          <a:p>
            <a:pPr algn="just"/>
            <a:endParaRPr lang="ro-RO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În aceste condiții, monitorizarea emisiilor atmosferice rezultate din activitățile de creștere intensivă a păsărilor de curte și a porcilor a fost abordată strict din punct de vedere al măsurării concentrațiilor de poluanți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atmosferici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în aerul înconjurător (concentraţii de poluanţi atmosferici în </a:t>
            </a:r>
            <a:r>
              <a:rPr lang="ro-RO" sz="1600" dirty="0" err="1" smtClean="0">
                <a:latin typeface="Times New Roman" pitchFamily="18" charset="0"/>
                <a:cs typeface="Times New Roman" pitchFamily="18" charset="0"/>
              </a:rPr>
              <a:t>imisie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o-RO" sz="1600" dirty="0">
              <a:highlight>
                <a:srgbClr val="FF00FF"/>
              </a:highligh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228600" y="1524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Un exemplu în acest sens este cerința de monitorizare a emisiilor atmosferice impusă Fermei de suine Moftin (titular de activitate S.C.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ABOMIX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 S.A. Satu Mare) prin Autorizația integrată de mediu nr. 93 - NV 6 din 30.10.2007 revizuită la 24.11.2008, prin care s-a solicitat măsurarea concentrațiilor de amoniac (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ro-RO" sz="1600" baseline="-25000" dirty="0" err="1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) și hidrogen sulfurat (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o-RO" sz="1600" baseline="-25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) în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imisie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, în patru puncte de pe limita incintei instalației, cu frecvență de monitorizare anuală.</a:t>
            </a:r>
          </a:p>
        </p:txBody>
      </p:sp>
      <p:pic>
        <p:nvPicPr>
          <p:cNvPr id="3" name="Imagine 2" descr="plan situaț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577967"/>
            <a:ext cx="7620000" cy="52800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228600" y="1524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Rezultatele monitorizărilor realizate în perioada 2008-2016 sunt cele din tabelul și diagramele următoare.</a:t>
            </a:r>
          </a:p>
        </p:txBody>
      </p:sp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1066800" y="838200"/>
          <a:ext cx="3352801" cy="5303520"/>
        </p:xfrm>
        <a:graphic>
          <a:graphicData uri="http://schemas.openxmlformats.org/drawingml/2006/table">
            <a:tbl>
              <a:tblPr/>
              <a:tblGrid>
                <a:gridCol w="899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6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67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146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</a:t>
                      </a:r>
                      <a:r>
                        <a:rPr lang="en-US" sz="1200" baseline="-250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</a:t>
                      </a:r>
                      <a:r>
                        <a:rPr lang="en-US" sz="1200" baseline="-250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mg/m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mg/m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460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Limită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NE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incintă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fermă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2008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0,036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2009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0,071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2010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0,116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0,114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0,111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0,094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0,0785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0,1075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1460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Limita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NV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incinta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fermă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2008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0,1065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2009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0,142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2010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0,0825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0,0955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0,066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0,0975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0,0865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0,0815</a:t>
                      </a:r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0,3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0,015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4953000" y="838200"/>
          <a:ext cx="3352801" cy="5280660"/>
        </p:xfrm>
        <a:graphic>
          <a:graphicData uri="http://schemas.openxmlformats.org/drawingml/2006/table">
            <a:tbl>
              <a:tblPr/>
              <a:tblGrid>
                <a:gridCol w="899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6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67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146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</a:t>
                      </a:r>
                      <a:r>
                        <a:rPr lang="en-US" sz="1200" b="0" baseline="-25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</a:t>
                      </a:r>
                      <a:r>
                        <a:rPr lang="en-US" sz="1200" b="0" baseline="-25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mg/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</a:t>
                      </a:r>
                      <a:r>
                        <a:rPr lang="en-US" sz="1200" b="0" baseline="300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mg/m</a:t>
                      </a:r>
                      <a:r>
                        <a:rPr lang="en-US" sz="1200" b="0" baseline="30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460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Limită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S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incintă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fermă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2008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0,1065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2009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0,071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2010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0,071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0,071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0,047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0,084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0,0935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0,1075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1460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Limită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incintă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stație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de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epurare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2008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0,2485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2009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0,176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2010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0,19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0,1505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0,145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0,127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0,1535</a:t>
                      </a:r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&lt;0,005</a:t>
                      </a:r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779" marR="527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VA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0,3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0,015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418" marR="554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9" name="CasetăText 8"/>
          <p:cNvSpPr txBox="1"/>
          <p:nvPr/>
        </p:nvSpPr>
        <p:spPr>
          <a:xfrm>
            <a:off x="304800" y="6581001"/>
            <a:ext cx="36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itchFamily="18" charset="0"/>
                <a:cs typeface="Times New Roman" pitchFamily="18" charset="0"/>
              </a:rPr>
              <a:t>VA – valoare maxim admisă conform STAS 12574/1987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ă 1"/>
          <p:cNvGraphicFramePr/>
          <p:nvPr/>
        </p:nvGraphicFramePr>
        <p:xfrm>
          <a:off x="76200" y="4038600"/>
          <a:ext cx="4419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ă 2"/>
          <p:cNvGraphicFramePr/>
          <p:nvPr/>
        </p:nvGraphicFramePr>
        <p:xfrm>
          <a:off x="228600" y="1219200"/>
          <a:ext cx="4419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reptunghi 3"/>
          <p:cNvSpPr/>
          <p:nvPr/>
        </p:nvSpPr>
        <p:spPr>
          <a:xfrm>
            <a:off x="3688442" y="304800"/>
            <a:ext cx="16065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1600" b="1" dirty="0" err="1">
                <a:latin typeface="Times New Roman" pitchFamily="18" charset="0"/>
                <a:cs typeface="Times New Roman" pitchFamily="18" charset="0"/>
              </a:rPr>
              <a:t>NH3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o-RO" sz="1400" dirty="0" smtClean="0">
                <a:latin typeface="Times New Roman" pitchFamily="18" charset="0"/>
                <a:cs typeface="Times New Roman" pitchFamily="18" charset="0"/>
              </a:rPr>
              <a:t>(CMA= </a:t>
            </a:r>
            <a:r>
              <a:rPr lang="ro-RO" sz="1400" dirty="0">
                <a:latin typeface="Times New Roman" pitchFamily="18" charset="0"/>
                <a:cs typeface="Times New Roman" pitchFamily="18" charset="0"/>
              </a:rPr>
              <a:t>0,3 mg/m</a:t>
            </a:r>
            <a:r>
              <a:rPr lang="ro-RO" sz="1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o-RO" sz="1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CasetăText 4"/>
          <p:cNvSpPr txBox="1"/>
          <p:nvPr/>
        </p:nvSpPr>
        <p:spPr>
          <a:xfrm>
            <a:off x="381000" y="6596390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100" dirty="0"/>
              <a:t>VA </a:t>
            </a:r>
            <a:r>
              <a:rPr lang="ro-RO" sz="1100" dirty="0" err="1"/>
              <a:t>-valoare</a:t>
            </a:r>
            <a:r>
              <a:rPr lang="ro-RO" sz="1100" dirty="0"/>
              <a:t> maxim admisă conform STAS 12574/1987</a:t>
            </a:r>
            <a:endParaRPr lang="en-US" sz="1100" dirty="0"/>
          </a:p>
        </p:txBody>
      </p:sp>
      <p:graphicFrame>
        <p:nvGraphicFramePr>
          <p:cNvPr id="6" name="Diagramă 5"/>
          <p:cNvGraphicFramePr/>
          <p:nvPr/>
        </p:nvGraphicFramePr>
        <p:xfrm>
          <a:off x="4724400" y="1143000"/>
          <a:ext cx="4419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ă 6"/>
          <p:cNvGraphicFramePr/>
          <p:nvPr/>
        </p:nvGraphicFramePr>
        <p:xfrm>
          <a:off x="4724400" y="3810000"/>
          <a:ext cx="4419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152400" y="990600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Toate valorile concentrațiilor de amoniac în imisie și de hidrogen sulfurat în imisie măsurate sunt mai mici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decât concentraţia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maxim admisă (conform STAS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12574/1987 Aer din zonele protejate. Condiţii de calitate.</a:t>
            </a:r>
            <a:r>
              <a:rPr lang="ro-RO" sz="1600" dirty="0" smtClean="0">
                <a:highlight>
                  <a:srgbClr val="FF00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endParaRPr lang="ro-RO" sz="1600" dirty="0">
              <a:highlight>
                <a:srgbClr val="FF00FF"/>
              </a:highligh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o-RO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Datorită intervalului mare de timp dintre două măsurători (un an) rezultatele măsurătorilor nu dau o imagine asupra tendințelor de evoluție a valorilor măsurate și sunt greu de asociat cu performanța activității din instalație.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152400" y="30480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Versiunea revizuită a documentului de referință privind cele mai bune tehnici disponibile pentru activitatea de creștere intensivă a păsărilor de curte și a porcilor (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COMISIA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EUROPEANĂ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Prevenirea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controlul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integrat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poluării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Cele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bune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tehnici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disponibile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Document de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referință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creșterea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intensivă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păsărilor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curte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porcilor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2017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) și Concluziile privind cele mai bune tehnici disponibile pentru activitatea de creștere intensivă a păsărilor de curte și a porcilor (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DECIZIA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PUNERE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APLICARE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UE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) 2017/302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COMISIEI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din 15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februarie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2017 de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stabilire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concluziilor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privind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cele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bune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tehnici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disponibile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temeiul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Directivei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2010/75/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UE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Parlamentului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European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Consiliului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creșterea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intensivă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păsărilor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curte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porcilor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) stabilesc valori limită pentru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emisiile atmosferice, modul de calcul/măsurare</a:t>
            </a:r>
            <a:r>
              <a:rPr lang="ro-RO" sz="1600" dirty="0" smtClean="0">
                <a:highlight>
                  <a:srgbClr val="FF00FF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și protocolul de monitorizare.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228600" y="3352800"/>
          <a:ext cx="8763000" cy="2145363"/>
        </p:xfrm>
        <a:graphic>
          <a:graphicData uri="http://schemas.openxmlformats.org/drawingml/2006/table">
            <a:tbl>
              <a:tblPr/>
              <a:tblGrid>
                <a:gridCol w="1753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223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873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8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Parametru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Categorie de animale: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BAT-AEL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(kg NH</a:t>
                      </a:r>
                      <a:r>
                        <a:rPr lang="en-US" sz="1600" baseline="-25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/spațiu pentru animal/an)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911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Amoniac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exprimat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</a:t>
                      </a:r>
                      <a:r>
                        <a:rPr lang="en-US" sz="1600" baseline="-25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Scroafe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aflate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în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călduri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și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scroafe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gestante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0,2-2,7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8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Scroafe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care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alăptează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inclusiv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purcei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din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boxele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de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fătare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0,4-5,6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9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Purcei înțărcați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0,03-0,53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9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Porci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pentru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îngrășare</a:t>
                      </a: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0,1-2,6</a:t>
                      </a: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5410200"/>
            <a:ext cx="79528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Obs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Limita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inferioară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intervalului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este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asociată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cu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utilizarea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unui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sistem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purificare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aerului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Limita</a:t>
            </a:r>
            <a:r>
              <a: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superioar</a:t>
            </a:r>
            <a:r>
              <a:rPr kumimoji="0" lang="ro-RO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ă este diferită funcție de tehnica/tehnicile de reducere a emisiilor de amoniac </a:t>
            </a:r>
            <a:r>
              <a:rPr lang="ro-RO" sz="1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</a:t>
            </a:r>
            <a:r>
              <a:rPr kumimoji="0" lang="ro-RO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aer folosite</a:t>
            </a:r>
            <a:endParaRPr kumimoji="0" lang="ro-RO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0" y="2679413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Conform documentelor susmenționate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BAT-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AEL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Emission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levels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associated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with</a:t>
            </a:r>
            <a:r>
              <a:rPr kumimoji="0" lang="ro-RO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BAT)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pentru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emisiile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amoniac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în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aer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provenite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din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fiecare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adăpost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pentru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porci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sunt: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04800" y="269629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Aplicabilitate: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7663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-aplicabilă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numai pentru emisiile provenite din fiecare adăpost pentru animale.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7663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-nu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este aplicabilă instalațiilor cu sistem de curățare a aerului. În acest caz, se aplică protocoale de verificare a funcționării sistemelor de purificare a aerului.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7663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-din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cauza costurilor generate de măsurători, este posibil ca această tehnică să nu fie general aplicabilă.</a:t>
            </a:r>
            <a:endParaRPr kumimoji="0" lang="ro-R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tăText 2"/>
          <p:cNvSpPr txBox="1"/>
          <p:nvPr/>
        </p:nvSpPr>
        <p:spPr>
          <a:xfrm>
            <a:off x="304800" y="4572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o-RO" sz="1600" b="1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Calcularea</a:t>
            </a:r>
            <a:r>
              <a:rPr lang="ro-RO" sz="16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emisiei se face prin măsurarea concentrației de amoniac și a ratei de ventilație prin utilizarea metodelor standard ISO, naționale sau internaționale ori a altor metode care asigură date de o calitate științifică echivalentă.</a:t>
            </a:r>
          </a:p>
        </p:txBody>
      </p:sp>
      <p:sp>
        <p:nvSpPr>
          <p:cNvPr id="4" name="CasetăText 3"/>
          <p:cNvSpPr txBox="1"/>
          <p:nvPr/>
        </p:nvSpPr>
        <p:spPr>
          <a:xfrm>
            <a:off x="304800" y="15240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600" b="1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Frecvența de monitorizare</a:t>
            </a:r>
            <a:r>
              <a:rPr lang="ro-RO" sz="16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o dată pe an, sau de fiecare dată când au loc modificări semnificative pentru cel puțin unul dintre următorii parametri: </a:t>
            </a:r>
          </a:p>
          <a:p>
            <a:pPr marL="342900" indent="4763" algn="just">
              <a:buAutoNum type="alphaLcParenBoth"/>
            </a:pPr>
            <a:r>
              <a:rPr lang="ro-RO" sz="16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tipul de animale crescute în fermă; </a:t>
            </a:r>
          </a:p>
          <a:p>
            <a:pPr marL="342900" indent="4763" algn="just">
              <a:buAutoNum type="alphaLcParenBoth"/>
            </a:pPr>
            <a:r>
              <a:rPr lang="ro-RO" sz="16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sistemul de adăpostire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28600" y="791289"/>
            <a:ext cx="8534400" cy="57554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Probele de amoniac (sau de pulberi) sunt prelevate timp de șase zile, cel puțin, de a lungul unui an. Zilele pentru prelevarea probelor sunt repartizate după cum urmează: pentru categoriile de animale cu o creștere liniară a emisiilor pe parcursul ciclului de creștere (de exemplu porcii pentru îngrășare), zilele de prelevare a probelor sunt repartizate uniform pe parcursul perioadei de creștere. În acest scop, jumătate din măsurători sunt efectuate în prima jumătate a ciclului de creștere, iar restul sunt efectuate în cea de a doua jumătate a ciclului de creștere. Zilele de prelevare a probelor din cea de a doua jumătate a ciclului de creștere sunt repartizate în mod egal în cursul anului (același număr de măsurători pentru fiecare sezon). Media zilnică se calculează ca medie a tuturor zilelor de prelevare a probelor.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Probele sunt bazate pe perioade de prelevare cu o durată de 24 de ore și sunt efectuate la deschiderile de admisie/evacuare a aerului. Sunt măsurate </a:t>
            </a:r>
            <a:r>
              <a:rPr lang="ro-RO" sz="1600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concentrațiile de amoniac la intrarea și la ieșirea din adăpostul de animale. 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Emisia zilnică de amoniac este obținută prin măsurarea și înmulțirea ratei de ventilație cu diferența dintre concentrația de amoniac de la ieșirea din adăpost și concentrația de amoniac la intrarea</a:t>
            </a:r>
            <a:r>
              <a:rPr kumimoji="0" lang="ro-RO" sz="1600" b="0" i="0" u="none" strike="noStrike" cap="none" normalizeH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în adăpost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Pornind de la media zilnică a emisiilor de amoniac, se poate calcula media anuală a emisiilor de amoniac provenite din adăpostul de animale, în cazul în care este înmulțită cu 365 și corectată pentru orice perioadă de neocupare.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 funcție de debitul de ventilație (V) și de diferența dintre concentrațiile de la ieșire și intrare (C_out, C_in), se calculează debitul de emisie (E) în compartimentul de testare (i) în ziua de prelevare (j) in timpul intervalului de prelevare (k)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2860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Eijk</a:t>
            </a:r>
            <a:r>
              <a:rPr kumimoji="0" lang="ro-RO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ro-RO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Vijk</a:t>
            </a:r>
            <a:r>
              <a:rPr kumimoji="0" lang="ro-RO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× (C_</a:t>
            </a:r>
            <a:r>
              <a:rPr kumimoji="0" lang="ro-RO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outijk</a:t>
            </a:r>
            <a:r>
              <a:rPr kumimoji="0" lang="ro-RO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C_</a:t>
            </a:r>
            <a:r>
              <a:rPr kumimoji="0" lang="ro-RO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inijk</a:t>
            </a:r>
            <a:r>
              <a:rPr kumimoji="0" lang="ro-RO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Pentru instalațiile cu multiple deschideri de admisie sau de evacuare a aerului, sunt monitorizate numai punctele de prelevare considerate reprezentative (în ceea ce privește emisiile </a:t>
            </a:r>
            <a:r>
              <a:rPr kumimoji="0" lang="ro-RO" sz="16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masice</a:t>
            </a:r>
            <a:r>
              <a:rPr kumimoji="0" lang="ro-RO" sz="16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preconizate) pentru instalație.</a:t>
            </a:r>
            <a:endParaRPr kumimoji="0" lang="ro-R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tăText 2"/>
          <p:cNvSpPr txBox="1"/>
          <p:nvPr/>
        </p:nvSpPr>
        <p:spPr>
          <a:xfrm>
            <a:off x="304800" y="38100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o-RO" sz="1600" b="1" dirty="0">
                <a:solidFill>
                  <a:srgbClr val="21212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PROTOCOL DE MONITORIZARE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1681</Words>
  <Application>Microsoft Office PowerPoint</Application>
  <PresentationFormat>On-screen Show (4:3)</PresentationFormat>
  <Paragraphs>206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Temă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Diapozitivul 1</dc:title>
  <dc:creator>Ecoterra</dc:creator>
  <cp:lastModifiedBy>A</cp:lastModifiedBy>
  <cp:revision>32</cp:revision>
  <dcterms:created xsi:type="dcterms:W3CDTF">2017-10-22T08:17:56Z</dcterms:created>
  <dcterms:modified xsi:type="dcterms:W3CDTF">2017-10-22T17:12:18Z</dcterms:modified>
</cp:coreProperties>
</file>